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1" r:id="rId2"/>
    <p:sldId id="307" r:id="rId3"/>
    <p:sldId id="312" r:id="rId4"/>
    <p:sldId id="308" r:id="rId5"/>
    <p:sldId id="317" r:id="rId6"/>
    <p:sldId id="318" r:id="rId7"/>
    <p:sldId id="319" r:id="rId8"/>
    <p:sldId id="311" r:id="rId9"/>
    <p:sldId id="316" r:id="rId10"/>
    <p:sldId id="315" r:id="rId11"/>
    <p:sldId id="259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1D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9"/>
  </p:normalViewPr>
  <p:slideViewPr>
    <p:cSldViewPr snapToGrid="0">
      <p:cViewPr>
        <p:scale>
          <a:sx n="70" d="100"/>
          <a:sy n="70" d="100"/>
        </p:scale>
        <p:origin x="-720" y="-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gif>
</file>

<file path=ppt/media/image11.gif>
</file>

<file path=ppt/media/image12.jpg>
</file>

<file path=ppt/media/image13.gif>
</file>

<file path=ppt/media/image14.gif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434BF-1856-4DBF-AC68-C7BD278C2071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B9E724-D337-4D2C-BA1B-4D18BA1141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7106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86859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77799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8550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60503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843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2505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31427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59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3548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3283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6624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F2CD2-EC0B-4480-911A-B90B498E178F}" type="datetimeFigureOut">
              <a:rPr lang="pt-BR" smtClean="0"/>
              <a:t>18/11/2021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DE020-3128-4B37-BB9C-B8E16119196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2922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7"/>
            <a:ext cx="12192000" cy="6854653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876" y="-461388"/>
            <a:ext cx="4718747" cy="210282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E5BFEF51-4749-47A1-B2E4-AFB79F9DC0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344" y="1762261"/>
            <a:ext cx="4125616" cy="398631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CB1F014A-6BD6-48E0-8785-3E869FEFFC4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785" y="6235704"/>
            <a:ext cx="1795192" cy="37637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xmlns="" id="{7DEB93FF-111D-4B00-95B2-6E93665F63AC}"/>
              </a:ext>
            </a:extLst>
          </p:cNvPr>
          <p:cNvSpPr txBox="1"/>
          <p:nvPr/>
        </p:nvSpPr>
        <p:spPr>
          <a:xfrm>
            <a:off x="7350711" y="3568897"/>
            <a:ext cx="31693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Revisão 2 Av. </a:t>
            </a:r>
            <a:endParaRPr lang="pt-BR" b="1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503ACE9B-31FA-4635-84D6-5506E49C034C}"/>
              </a:ext>
            </a:extLst>
          </p:cNvPr>
          <p:cNvSpPr txBox="1"/>
          <p:nvPr/>
        </p:nvSpPr>
        <p:spPr>
          <a:xfrm>
            <a:off x="7350711" y="3059668"/>
            <a:ext cx="31693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AULA nº </a:t>
            </a:r>
            <a:r>
              <a:rPr lang="pt-BR" b="1" dirty="0" smtClean="0"/>
              <a:t>14</a:t>
            </a:r>
            <a:endParaRPr lang="pt-BR" b="1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xmlns="" id="{812ABA70-BAAE-4A8B-A9E3-64134D86B714}"/>
              </a:ext>
            </a:extLst>
          </p:cNvPr>
          <p:cNvSpPr txBox="1"/>
          <p:nvPr/>
        </p:nvSpPr>
        <p:spPr>
          <a:xfrm>
            <a:off x="7350711" y="4080791"/>
            <a:ext cx="31693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Prof. </a:t>
            </a:r>
            <a:r>
              <a:rPr lang="pt-BR" b="1" dirty="0" smtClean="0"/>
              <a:t>Fagner Barros</a:t>
            </a:r>
            <a:endParaRPr lang="pt-BR" b="1" dirty="0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xmlns="" id="{9B0801C1-9D78-B548-8BC6-F74032DD4FCE}"/>
              </a:ext>
            </a:extLst>
          </p:cNvPr>
          <p:cNvGrpSpPr/>
          <p:nvPr/>
        </p:nvGrpSpPr>
        <p:grpSpPr>
          <a:xfrm>
            <a:off x="10277482" y="172279"/>
            <a:ext cx="1577011" cy="1577009"/>
            <a:chOff x="10277478" y="172277"/>
            <a:chExt cx="1577009" cy="1577009"/>
          </a:xfrm>
        </p:grpSpPr>
        <p:grpSp>
          <p:nvGrpSpPr>
            <p:cNvPr id="12" name="Agrupar 11">
              <a:extLst>
                <a:ext uri="{FF2B5EF4-FFF2-40B4-BE49-F238E27FC236}">
                  <a16:creationId xmlns:a16="http://schemas.microsoft.com/office/drawing/2014/main" xmlns="" id="{B4B08C5D-78D7-754A-BE3A-33A28B238084}"/>
                </a:ext>
              </a:extLst>
            </p:cNvPr>
            <p:cNvGrpSpPr/>
            <p:nvPr/>
          </p:nvGrpSpPr>
          <p:grpSpPr>
            <a:xfrm>
              <a:off x="10277478" y="172277"/>
              <a:ext cx="1577009" cy="1577009"/>
              <a:chOff x="10156054" y="257452"/>
              <a:chExt cx="1784412" cy="1784412"/>
            </a:xfrm>
          </p:grpSpPr>
          <p:sp>
            <p:nvSpPr>
              <p:cNvPr id="13" name="Elipse 9">
                <a:extLst>
                  <a:ext uri="{FF2B5EF4-FFF2-40B4-BE49-F238E27FC236}">
                    <a16:creationId xmlns:a16="http://schemas.microsoft.com/office/drawing/2014/main" xmlns="" id="{F820468D-813D-E24E-95B7-22785E3EA3CA}"/>
                  </a:ext>
                </a:extLst>
              </p:cNvPr>
              <p:cNvSpPr/>
              <p:nvPr/>
            </p:nvSpPr>
            <p:spPr>
              <a:xfrm>
                <a:off x="10156054" y="257452"/>
                <a:ext cx="1784412" cy="1784412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pt-BR" dirty="0"/>
              </a:p>
            </p:txBody>
          </p:sp>
          <p:sp>
            <p:nvSpPr>
              <p:cNvPr id="14" name="CaixaDeTexto 13">
                <a:extLst>
                  <a:ext uri="{FF2B5EF4-FFF2-40B4-BE49-F238E27FC236}">
                    <a16:creationId xmlns:a16="http://schemas.microsoft.com/office/drawing/2014/main" xmlns="" id="{63DF7DDA-9466-D64A-9620-1B45EDA67D4C}"/>
                  </a:ext>
                </a:extLst>
              </p:cNvPr>
              <p:cNvSpPr txBox="1"/>
              <p:nvPr/>
            </p:nvSpPr>
            <p:spPr>
              <a:xfrm>
                <a:off x="10350316" y="1000149"/>
                <a:ext cx="1455193" cy="3134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pt-BR" sz="1200" dirty="0">
                    <a:solidFill>
                      <a:schemeClr val="bg1"/>
                    </a:solidFill>
                  </a:rPr>
                  <a:t>PROFESSOR AQUI</a:t>
                </a:r>
              </a:p>
            </p:txBody>
          </p:sp>
        </p:grpSp>
        <p:grpSp>
          <p:nvGrpSpPr>
            <p:cNvPr id="15" name="Agrupar 14">
              <a:extLst>
                <a:ext uri="{FF2B5EF4-FFF2-40B4-BE49-F238E27FC236}">
                  <a16:creationId xmlns:a16="http://schemas.microsoft.com/office/drawing/2014/main" xmlns="" id="{5952D3B2-5FF4-7246-B41B-9AC19711F3F3}"/>
                </a:ext>
              </a:extLst>
            </p:cNvPr>
            <p:cNvGrpSpPr/>
            <p:nvPr/>
          </p:nvGrpSpPr>
          <p:grpSpPr>
            <a:xfrm>
              <a:off x="10416209" y="291548"/>
              <a:ext cx="1319008" cy="1319008"/>
              <a:chOff x="10156054" y="257452"/>
              <a:chExt cx="1784412" cy="1784412"/>
            </a:xfrm>
          </p:grpSpPr>
          <p:sp>
            <p:nvSpPr>
              <p:cNvPr id="16" name="Elipse 9">
                <a:extLst>
                  <a:ext uri="{FF2B5EF4-FFF2-40B4-BE49-F238E27FC236}">
                    <a16:creationId xmlns:a16="http://schemas.microsoft.com/office/drawing/2014/main" xmlns="" id="{EF4BF524-E6E3-3A49-8E71-72FC16CBB41E}"/>
                  </a:ext>
                </a:extLst>
              </p:cNvPr>
              <p:cNvSpPr/>
              <p:nvPr/>
            </p:nvSpPr>
            <p:spPr>
              <a:xfrm>
                <a:off x="10156054" y="257452"/>
                <a:ext cx="1784412" cy="1784412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pt-BR" dirty="0"/>
              </a:p>
            </p:txBody>
          </p:sp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xmlns="" id="{C736CA23-8877-D949-A321-89485D44294F}"/>
                  </a:ext>
                </a:extLst>
              </p:cNvPr>
              <p:cNvSpPr txBox="1"/>
              <p:nvPr/>
            </p:nvSpPr>
            <p:spPr>
              <a:xfrm>
                <a:off x="11441377" y="1011158"/>
                <a:ext cx="249912" cy="374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endParaRPr lang="pt-BR" sz="12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184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633033"/>
            <a:ext cx="12192000" cy="223297"/>
          </a:xfrm>
          <a:prstGeom prst="rect">
            <a:avLst/>
          </a:prstGeom>
          <a:solidFill>
            <a:srgbClr val="0F1D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659" y="4175424"/>
            <a:ext cx="213995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 descr="C:\Users\TEMP\Desktop\boaprova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0728" y="1610483"/>
            <a:ext cx="6570544" cy="254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20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CB1F014A-6BD6-48E0-8785-3E869FEFFC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785" y="6235704"/>
            <a:ext cx="1795192" cy="376377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463" y="1657524"/>
            <a:ext cx="2868460" cy="37036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8217077" y="2492681"/>
            <a:ext cx="3712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 smtClean="0">
                <a:solidFill>
                  <a:schemeClr val="bg1"/>
                </a:solidFill>
              </a:rPr>
              <a:t>OBRIGADO!!!</a:t>
            </a:r>
            <a:endParaRPr lang="pt-BR" sz="4800" b="1" dirty="0">
              <a:solidFill>
                <a:schemeClr val="bg1"/>
              </a:solidFill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3444659" y="5777561"/>
            <a:ext cx="5812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 smtClean="0">
                <a:solidFill>
                  <a:schemeClr val="bg1"/>
                </a:solidFill>
              </a:rPr>
              <a:t>fagner.sbarros@hotmail.com</a:t>
            </a:r>
            <a:endParaRPr lang="pt-BR" sz="3600" b="1" dirty="0">
              <a:solidFill>
                <a:schemeClr val="bg1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709" y="5361140"/>
            <a:ext cx="213995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2318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633033"/>
            <a:ext cx="12192000" cy="223297"/>
          </a:xfrm>
          <a:prstGeom prst="rect">
            <a:avLst/>
          </a:prstGeom>
          <a:solidFill>
            <a:srgbClr val="0F1D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CaixaDeTexto 1"/>
          <p:cNvSpPr txBox="1"/>
          <p:nvPr/>
        </p:nvSpPr>
        <p:spPr>
          <a:xfrm>
            <a:off x="1433015" y="1337481"/>
            <a:ext cx="762909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Tópicos 2 av. (aulas de </a:t>
            </a:r>
            <a:r>
              <a:rPr lang="pt-BR" sz="2000" b="1" dirty="0" smtClean="0"/>
              <a:t>9 </a:t>
            </a:r>
            <a:r>
              <a:rPr lang="pt-BR" sz="2000" b="1" dirty="0" smtClean="0"/>
              <a:t>a 13)</a:t>
            </a:r>
          </a:p>
          <a:p>
            <a:endParaRPr lang="pt-BR" sz="2000" b="1" dirty="0"/>
          </a:p>
          <a:p>
            <a:endParaRPr lang="pt-BR" sz="2000" b="1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000" dirty="0" smtClean="0"/>
              <a:t>Princípios do Treinamento Esportivo</a:t>
            </a:r>
            <a:endParaRPr lang="pt-B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000" dirty="0" smtClean="0"/>
              <a:t>Periodização</a:t>
            </a:r>
            <a:endParaRPr lang="pt-B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000" dirty="0" smtClean="0"/>
              <a:t>Prática </a:t>
            </a:r>
            <a:r>
              <a:rPr lang="pt-BR" sz="2000" dirty="0" smtClean="0"/>
              <a:t>de LPO – mobilidade articular</a:t>
            </a:r>
            <a:endParaRPr lang="pt-B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000" dirty="0" smtClean="0"/>
              <a:t>Prática de Treino de Força – análise das capacidades físicas</a:t>
            </a:r>
            <a:endParaRPr lang="pt-B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pt-BR" sz="2000" dirty="0" smtClean="0"/>
              <a:t>Prática de Treinamento Funcional Circuito</a:t>
            </a:r>
            <a:endParaRPr lang="pt-BR" sz="2000" dirty="0" smtClean="0"/>
          </a:p>
        </p:txBody>
      </p:sp>
      <p:pic>
        <p:nvPicPr>
          <p:cNvPr id="1026" name="Picture 2" descr="C:\Users\TEMP\Desktop\instagram-stickers-se-liga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873" y="1093641"/>
            <a:ext cx="5613068" cy="4209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2113" y="5070742"/>
            <a:ext cx="1856096" cy="23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2038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633033"/>
            <a:ext cx="12192000" cy="223297"/>
          </a:xfrm>
          <a:prstGeom prst="rect">
            <a:avLst/>
          </a:prstGeom>
          <a:solidFill>
            <a:srgbClr val="0F1D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1705" y="5037334"/>
            <a:ext cx="213995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 descr="C:\Users\TEMP\Desktop\revisao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36" y="2252853"/>
            <a:ext cx="6911928" cy="3052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855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633033"/>
            <a:ext cx="12192000" cy="223297"/>
          </a:xfrm>
          <a:prstGeom prst="rect">
            <a:avLst/>
          </a:prstGeom>
          <a:solidFill>
            <a:srgbClr val="0F1D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1542197" y="736979"/>
            <a:ext cx="2524836" cy="382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Quest. 01</a:t>
            </a:r>
            <a:endParaRPr lang="pt-BR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9021170" y="5372879"/>
            <a:ext cx="1856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LETRA </a:t>
            </a:r>
            <a:r>
              <a:rPr lang="pt-BR" b="1" dirty="0" smtClean="0"/>
              <a:t>D</a:t>
            </a:r>
            <a:endParaRPr lang="pt-BR" b="1" dirty="0"/>
          </a:p>
        </p:txBody>
      </p:sp>
      <p:sp>
        <p:nvSpPr>
          <p:cNvPr id="2" name="Retângulo 1"/>
          <p:cNvSpPr/>
          <p:nvPr/>
        </p:nvSpPr>
        <p:spPr>
          <a:xfrm>
            <a:off x="673288" y="1230869"/>
            <a:ext cx="10203978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Leia as seguintes afirmações </a:t>
            </a:r>
            <a:r>
              <a:rPr lang="pt-BR" dirty="0" smtClean="0"/>
              <a:t>e </a:t>
            </a:r>
            <a:r>
              <a:rPr lang="pt-BR" dirty="0"/>
              <a:t>assinale (V) para a afirmativa verdadeira e (F) para a </a:t>
            </a:r>
            <a:r>
              <a:rPr lang="pt-BR" dirty="0" smtClean="0"/>
              <a:t>falsa</a:t>
            </a:r>
            <a:r>
              <a:rPr lang="pt-BR" dirty="0" smtClean="0"/>
              <a:t>.</a:t>
            </a:r>
            <a:endParaRPr lang="pt-BR" dirty="0"/>
          </a:p>
          <a:p>
            <a:r>
              <a:rPr lang="pt-BR" dirty="0"/>
              <a:t> </a:t>
            </a:r>
          </a:p>
          <a:p>
            <a:pPr algn="just"/>
            <a:r>
              <a:rPr lang="pt-BR" dirty="0"/>
              <a:t>I. </a:t>
            </a:r>
            <a:r>
              <a:rPr lang="pt-BR" dirty="0"/>
              <a:t>O treinamento esportivo, entre suas ações, atua sobre as valências ou capacidades físicas de modo a </a:t>
            </a:r>
            <a:r>
              <a:rPr lang="pt-BR" dirty="0" smtClean="0"/>
              <a:t>aprimorá-las, </a:t>
            </a:r>
            <a:r>
              <a:rPr lang="pt-BR" dirty="0"/>
              <a:t>buscando atender as condições estabelecidas pela periodização.</a:t>
            </a:r>
            <a:endParaRPr lang="pt-BR" dirty="0" smtClean="0"/>
          </a:p>
          <a:p>
            <a:pPr algn="just"/>
            <a:r>
              <a:rPr lang="pt-BR" dirty="0"/>
              <a:t> </a:t>
            </a:r>
          </a:p>
          <a:p>
            <a:pPr algn="just"/>
            <a:r>
              <a:rPr lang="pt-BR" dirty="0"/>
              <a:t>II. </a:t>
            </a:r>
            <a:r>
              <a:rPr lang="pt-BR" dirty="0"/>
              <a:t>Entre as formas de monitoração da intensidade do exercício, encontra-se a utilização da frequência cardíaca.</a:t>
            </a:r>
            <a:endParaRPr lang="pt-BR" dirty="0" smtClean="0"/>
          </a:p>
          <a:p>
            <a:pPr algn="just"/>
            <a:r>
              <a:rPr lang="pt-BR" dirty="0"/>
              <a:t> </a:t>
            </a:r>
          </a:p>
          <a:p>
            <a:pPr algn="just"/>
            <a:r>
              <a:rPr lang="pt-BR" dirty="0"/>
              <a:t>III. </a:t>
            </a:r>
            <a:r>
              <a:rPr lang="pt-BR" dirty="0"/>
              <a:t>O treinamento esportivo pode ser conceituado como o conjunto de procedimentos e meios utilizados para se conduzir um atleta à sua plenitude física, técnica e psicológica dentro de um planejamento racional, visando executar uma performance máxima num período determinado.</a:t>
            </a:r>
            <a:endParaRPr lang="pt-BR" dirty="0" smtClean="0"/>
          </a:p>
          <a:p>
            <a:pPr algn="just"/>
            <a:r>
              <a:rPr lang="pt-BR" dirty="0"/>
              <a:t> </a:t>
            </a:r>
          </a:p>
          <a:p>
            <a:pPr algn="just"/>
            <a:r>
              <a:rPr lang="pt-BR" dirty="0"/>
              <a:t>Assinale a alternativa que classifica, corretamente, de cima para baixo, as afirmações em Falsas (F) ou Verdadeiras (V).</a:t>
            </a:r>
          </a:p>
          <a:p>
            <a:pPr algn="just"/>
            <a:endParaRPr lang="pt-BR" dirty="0"/>
          </a:p>
          <a:p>
            <a:r>
              <a:rPr lang="pt-BR" dirty="0" smtClean="0"/>
              <a:t>a. F V F               b. F </a:t>
            </a:r>
            <a:r>
              <a:rPr lang="pt-BR" dirty="0" err="1" smtClean="0"/>
              <a:t>F</a:t>
            </a:r>
            <a:r>
              <a:rPr lang="pt-BR" dirty="0" smtClean="0"/>
              <a:t> V               c. V F V               d. V </a:t>
            </a:r>
            <a:r>
              <a:rPr lang="pt-BR" dirty="0" err="1" smtClean="0"/>
              <a:t>V</a:t>
            </a:r>
            <a:r>
              <a:rPr lang="pt-BR" dirty="0" smtClean="0"/>
              <a:t> </a:t>
            </a:r>
            <a:r>
              <a:rPr lang="pt-BR" dirty="0" err="1" smtClean="0"/>
              <a:t>V</a:t>
            </a:r>
            <a:r>
              <a:rPr lang="pt-BR" dirty="0" smtClean="0"/>
              <a:t>               e. F </a:t>
            </a:r>
            <a:r>
              <a:rPr lang="pt-BR" dirty="0" err="1" smtClean="0"/>
              <a:t>F</a:t>
            </a:r>
            <a:r>
              <a:rPr lang="pt-BR" dirty="0" smtClean="0"/>
              <a:t> </a:t>
            </a:r>
            <a:r>
              <a:rPr lang="pt-BR" dirty="0" err="1" smtClean="0"/>
              <a:t>F</a:t>
            </a:r>
            <a:endParaRPr lang="pt-BR" dirty="0"/>
          </a:p>
          <a:p>
            <a:pPr>
              <a:lnSpc>
                <a:spcPct val="150000"/>
              </a:lnSpc>
            </a:pPr>
            <a:endParaRPr lang="pt-BR" dirty="0"/>
          </a:p>
        </p:txBody>
      </p:sp>
      <p:pic>
        <p:nvPicPr>
          <p:cNvPr id="3074" name="Picture 2" descr="C:\Users\TEMP\Desktop\Sinal-De-Visto-84435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9218" y="4337833"/>
            <a:ext cx="1276350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TEMP\Desktop\CHAVES.gif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897" y="2600866"/>
            <a:ext cx="1761816" cy="246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43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633033"/>
            <a:ext cx="12192000" cy="223297"/>
          </a:xfrm>
          <a:prstGeom prst="rect">
            <a:avLst/>
          </a:prstGeom>
          <a:solidFill>
            <a:srgbClr val="0F1D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1542197" y="736979"/>
            <a:ext cx="2524836" cy="382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Quest. 02</a:t>
            </a:r>
            <a:endParaRPr lang="pt-BR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9021170" y="5372879"/>
            <a:ext cx="1856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LETRA D</a:t>
            </a:r>
            <a:endParaRPr lang="pt-BR" b="1" dirty="0"/>
          </a:p>
        </p:txBody>
      </p:sp>
      <p:sp>
        <p:nvSpPr>
          <p:cNvPr id="2" name="Retângulo 1"/>
          <p:cNvSpPr/>
          <p:nvPr/>
        </p:nvSpPr>
        <p:spPr>
          <a:xfrm>
            <a:off x="673288" y="1891009"/>
            <a:ext cx="10203978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O princípio do treinamento que determina as adequações do treino ao tipo de atividade e as habilidades motoras e capacidades físicas vinculadas a esta é denominado:</a:t>
            </a:r>
            <a:endParaRPr lang="pt-BR" dirty="0"/>
          </a:p>
          <a:p>
            <a:endParaRPr lang="pt-BR" dirty="0"/>
          </a:p>
          <a:p>
            <a:pPr marL="342900" indent="-342900">
              <a:lnSpc>
                <a:spcPct val="150000"/>
              </a:lnSpc>
              <a:buFontTx/>
              <a:buAutoNum type="alphaLcPeriod"/>
            </a:pPr>
            <a:r>
              <a:rPr lang="pt-BR" dirty="0" smtClean="0"/>
              <a:t>Princípio da reversibilidade.</a:t>
            </a:r>
          </a:p>
          <a:p>
            <a:pPr marL="342900" indent="-342900">
              <a:lnSpc>
                <a:spcPct val="150000"/>
              </a:lnSpc>
              <a:buFontTx/>
              <a:buAutoNum type="alphaLcPeriod"/>
            </a:pPr>
            <a:r>
              <a:rPr lang="pt-BR" dirty="0"/>
              <a:t>Princípio da </a:t>
            </a:r>
            <a:r>
              <a:rPr lang="pt-BR" dirty="0" smtClean="0"/>
              <a:t>individualidade biológica.</a:t>
            </a:r>
            <a:endParaRPr lang="pt-BR" dirty="0"/>
          </a:p>
          <a:p>
            <a:pPr marL="342900" indent="-342900">
              <a:lnSpc>
                <a:spcPct val="150000"/>
              </a:lnSpc>
              <a:buFontTx/>
              <a:buAutoNum type="alphaLcPeriod"/>
            </a:pPr>
            <a:r>
              <a:rPr lang="pt-BR" dirty="0"/>
              <a:t>Princípio da </a:t>
            </a:r>
            <a:r>
              <a:rPr lang="pt-BR" dirty="0" smtClean="0"/>
              <a:t>sobrecarga.</a:t>
            </a:r>
            <a:endParaRPr lang="pt-BR" dirty="0"/>
          </a:p>
          <a:p>
            <a:pPr marL="342900" indent="-342900">
              <a:lnSpc>
                <a:spcPct val="150000"/>
              </a:lnSpc>
              <a:buFontTx/>
              <a:buAutoNum type="alphaLcPeriod"/>
            </a:pPr>
            <a:r>
              <a:rPr lang="pt-BR" dirty="0"/>
              <a:t>Princípio da </a:t>
            </a:r>
            <a:r>
              <a:rPr lang="pt-BR" dirty="0" smtClean="0"/>
              <a:t>especificidade.</a:t>
            </a:r>
            <a:endParaRPr lang="pt-BR" dirty="0"/>
          </a:p>
          <a:p>
            <a:pPr marL="342900" indent="-342900">
              <a:lnSpc>
                <a:spcPct val="150000"/>
              </a:lnSpc>
              <a:buFontTx/>
              <a:buAutoNum type="alphaLcPeriod"/>
            </a:pPr>
            <a:r>
              <a:rPr lang="pt-BR" dirty="0" smtClean="0"/>
              <a:t>Nenhuma das alternativas.</a:t>
            </a:r>
            <a:endParaRPr lang="pt-BR" dirty="0"/>
          </a:p>
          <a:p>
            <a:endParaRPr lang="pt-BR" dirty="0"/>
          </a:p>
          <a:p>
            <a:pPr marL="342900" indent="-342900">
              <a:buAutoNum type="alphaLcPeriod"/>
            </a:pPr>
            <a:endParaRPr lang="pt-BR" dirty="0"/>
          </a:p>
        </p:txBody>
      </p:sp>
      <p:pic>
        <p:nvPicPr>
          <p:cNvPr id="3074" name="Picture 2" descr="C:\Users\TEMP\Desktop\Sinal-De-Visto-84435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9218" y="4337833"/>
            <a:ext cx="1276350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TEMP\Desktop\CHAVES.gif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897" y="2600866"/>
            <a:ext cx="1761816" cy="246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6387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633033"/>
            <a:ext cx="12192000" cy="223297"/>
          </a:xfrm>
          <a:prstGeom prst="rect">
            <a:avLst/>
          </a:prstGeom>
          <a:solidFill>
            <a:srgbClr val="0F1D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1542197" y="736979"/>
            <a:ext cx="2524836" cy="382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Quest. 03</a:t>
            </a:r>
            <a:endParaRPr lang="pt-BR" b="1" dirty="0"/>
          </a:p>
        </p:txBody>
      </p:sp>
      <p:sp>
        <p:nvSpPr>
          <p:cNvPr id="2" name="Retângulo 1"/>
          <p:cNvSpPr/>
          <p:nvPr/>
        </p:nvSpPr>
        <p:spPr>
          <a:xfrm>
            <a:off x="673288" y="1891009"/>
            <a:ext cx="102039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/>
              <a:t>A periodização pode ser conceituada </a:t>
            </a:r>
            <a:r>
              <a:rPr lang="pt-BR" dirty="0" smtClean="0"/>
              <a:t>como?</a:t>
            </a:r>
            <a:endParaRPr lang="pt-BR" dirty="0"/>
          </a:p>
          <a:p>
            <a:endParaRPr lang="pt-BR" dirty="0"/>
          </a:p>
          <a:p>
            <a:pPr marL="342900" indent="-342900">
              <a:buAutoNum type="alphaLcPeriod"/>
            </a:pPr>
            <a:endParaRPr lang="pt-BR" dirty="0"/>
          </a:p>
        </p:txBody>
      </p:sp>
      <p:pic>
        <p:nvPicPr>
          <p:cNvPr id="1026" name="Picture 2" descr="C:\Users\TEMP\Pictures\what-is-gif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033" y="2664213"/>
            <a:ext cx="4435522" cy="296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94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633033"/>
            <a:ext cx="12192000" cy="223297"/>
          </a:xfrm>
          <a:prstGeom prst="rect">
            <a:avLst/>
          </a:prstGeom>
          <a:solidFill>
            <a:srgbClr val="0F1D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1542197" y="736979"/>
            <a:ext cx="2524836" cy="382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Quest. 04</a:t>
            </a:r>
            <a:endParaRPr lang="pt-BR" b="1" dirty="0"/>
          </a:p>
        </p:txBody>
      </p:sp>
      <p:sp>
        <p:nvSpPr>
          <p:cNvPr id="2" name="Retângulo 1"/>
          <p:cNvSpPr/>
          <p:nvPr/>
        </p:nvSpPr>
        <p:spPr>
          <a:xfrm>
            <a:off x="263855" y="1467929"/>
            <a:ext cx="111320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São </a:t>
            </a:r>
            <a:r>
              <a:rPr lang="pt-BR" b="1" dirty="0"/>
              <a:t>PRINCÍPIOS CIENTÍFICOS DO TREINAMENTO </a:t>
            </a:r>
            <a:r>
              <a:rPr lang="pt-BR" b="1" dirty="0" smtClean="0"/>
              <a:t>ESPORTIVO</a:t>
            </a:r>
            <a:r>
              <a:rPr lang="pt-BR" dirty="0"/>
              <a:t>?</a:t>
            </a:r>
            <a:endParaRPr lang="pt-BR" dirty="0" smtClean="0"/>
          </a:p>
          <a:p>
            <a:r>
              <a:rPr lang="pt-BR" dirty="0"/>
              <a:t> </a:t>
            </a:r>
          </a:p>
          <a:p>
            <a:pPr marL="342900" indent="-342900">
              <a:buAutoNum type="alphaLcPeriod"/>
            </a:pP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307" y="1929594"/>
            <a:ext cx="3985147" cy="438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148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633033"/>
            <a:ext cx="12192000" cy="223297"/>
          </a:xfrm>
          <a:prstGeom prst="rect">
            <a:avLst/>
          </a:prstGeom>
          <a:solidFill>
            <a:srgbClr val="0F1D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775" y="3986919"/>
            <a:ext cx="213995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 descr="C:\Users\TEMP\Desktop\ezgif.com-resize_2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925" y="1597923"/>
            <a:ext cx="4553021" cy="2388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1260925" y="600501"/>
            <a:ext cx="3761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#</a:t>
            </a:r>
            <a:r>
              <a:rPr lang="pt-BR" sz="2000" b="1" dirty="0" err="1" smtClean="0"/>
              <a:t>dicadoBiu</a:t>
            </a:r>
            <a:endParaRPr lang="pt-BR" sz="2000" b="1" dirty="0"/>
          </a:p>
        </p:txBody>
      </p:sp>
      <p:sp>
        <p:nvSpPr>
          <p:cNvPr id="3" name="CaixaDeTexto 2"/>
          <p:cNvSpPr txBox="1"/>
          <p:nvPr/>
        </p:nvSpPr>
        <p:spPr>
          <a:xfrm>
            <a:off x="6050508" y="2555758"/>
            <a:ext cx="57502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fontAlgn="base">
              <a:buFont typeface="Wingdings" panose="05000000000000000000" pitchFamily="2" charset="2"/>
              <a:buChar char="ü"/>
            </a:pPr>
            <a:r>
              <a:rPr lang="pt-BR" b="1" dirty="0"/>
              <a:t>periodizar treino</a:t>
            </a:r>
            <a:r>
              <a:rPr lang="pt-BR" dirty="0"/>
              <a:t> é organizar todas as etapas do seu treinamento, em um calendário, de acordo com o seu objetivo</a:t>
            </a:r>
            <a:r>
              <a:rPr lang="pt-BR" dirty="0" smtClean="0"/>
              <a:t>.</a:t>
            </a:r>
          </a:p>
          <a:p>
            <a:pPr algn="just" fontAlgn="base"/>
            <a:endParaRPr lang="pt-BR" dirty="0"/>
          </a:p>
          <a:p>
            <a:pPr marL="285750" indent="-285750" algn="just" fontAlgn="base">
              <a:buFont typeface="Wingdings" panose="05000000000000000000" pitchFamily="2" charset="2"/>
              <a:buChar char="ü"/>
            </a:pPr>
            <a:r>
              <a:rPr lang="pt-BR" smtClean="0"/>
              <a:t>para </a:t>
            </a:r>
            <a:r>
              <a:rPr lang="pt-BR" dirty="0"/>
              <a:t>cada espaço de tempo, você terá uma meta a atingir e um treino montado especificamente para isso, para no final, atingir o objetivo principal</a:t>
            </a:r>
            <a:r>
              <a:rPr lang="pt-BR" dirty="0" smtClean="0"/>
              <a:t>.</a:t>
            </a:r>
          </a:p>
          <a:p>
            <a:pPr algn="just" fontAlgn="base"/>
            <a:endParaRPr lang="pt-BR" dirty="0"/>
          </a:p>
          <a:p>
            <a:pPr marL="285750" indent="-285750" algn="just" fontAlgn="base">
              <a:buFont typeface="Wingdings" panose="05000000000000000000" pitchFamily="2" charset="2"/>
              <a:buChar char="ü"/>
            </a:pPr>
            <a:r>
              <a:rPr lang="pt-BR" dirty="0" smtClean="0"/>
              <a:t>esse </a:t>
            </a:r>
            <a:r>
              <a:rPr lang="pt-BR" dirty="0"/>
              <a:t>planejamento impede a estagnação, e aumenta a eficiência do seu treino, trazendo mais facilmente os resultados esperados.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908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633033"/>
            <a:ext cx="12192000" cy="223297"/>
          </a:xfrm>
          <a:prstGeom prst="rect">
            <a:avLst/>
          </a:prstGeom>
          <a:solidFill>
            <a:srgbClr val="0F1D4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CaixaDeTexto 2"/>
          <p:cNvSpPr txBox="1"/>
          <p:nvPr/>
        </p:nvSpPr>
        <p:spPr>
          <a:xfrm>
            <a:off x="1542197" y="736979"/>
            <a:ext cx="2524836" cy="382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Quest. 05</a:t>
            </a:r>
            <a:endParaRPr lang="pt-BR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9021170" y="5372879"/>
            <a:ext cx="1856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LETRA </a:t>
            </a:r>
            <a:r>
              <a:rPr lang="pt-BR" b="1" dirty="0"/>
              <a:t>C</a:t>
            </a:r>
          </a:p>
        </p:txBody>
      </p:sp>
      <p:sp>
        <p:nvSpPr>
          <p:cNvPr id="2" name="Retângulo 1"/>
          <p:cNvSpPr/>
          <p:nvPr/>
        </p:nvSpPr>
        <p:spPr>
          <a:xfrm>
            <a:off x="495869" y="1501171"/>
            <a:ext cx="1053152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Ao planejar um programa de treinamento, devem ser considerados alguns princípios do treinamento esportivo, assinale </a:t>
            </a:r>
            <a:r>
              <a:rPr lang="pt-BR" b="1" dirty="0"/>
              <a:t>V</a:t>
            </a:r>
            <a:r>
              <a:rPr lang="pt-BR" dirty="0"/>
              <a:t> para a afirmativa verdadeira e </a:t>
            </a:r>
            <a:r>
              <a:rPr lang="pt-BR" b="1" dirty="0"/>
              <a:t>F</a:t>
            </a:r>
            <a:r>
              <a:rPr lang="pt-BR" dirty="0"/>
              <a:t> para a falsa.</a:t>
            </a:r>
          </a:p>
          <a:p>
            <a:r>
              <a:rPr lang="pt-BR" dirty="0"/>
              <a:t> </a:t>
            </a:r>
          </a:p>
          <a:p>
            <a:r>
              <a:rPr lang="pt-BR" dirty="0"/>
              <a:t>I. Da individualidade biológica, da especificidade, da sobrecarga, da contração muscular concêntrica.</a:t>
            </a:r>
          </a:p>
          <a:p>
            <a:r>
              <a:rPr lang="pt-BR" dirty="0"/>
              <a:t> </a:t>
            </a:r>
          </a:p>
          <a:p>
            <a:r>
              <a:rPr lang="pt-BR" dirty="0"/>
              <a:t>II. Das cargas do treino da modalidade, da especificidade, da sobrecarga, da liberação </a:t>
            </a:r>
            <a:r>
              <a:rPr lang="pt-BR" dirty="0" err="1"/>
              <a:t>miofascial</a:t>
            </a:r>
            <a:r>
              <a:rPr lang="pt-BR" dirty="0"/>
              <a:t>.</a:t>
            </a:r>
          </a:p>
          <a:p>
            <a:r>
              <a:rPr lang="pt-BR" dirty="0"/>
              <a:t> </a:t>
            </a:r>
          </a:p>
          <a:p>
            <a:r>
              <a:rPr lang="pt-BR" dirty="0"/>
              <a:t>III. Da periodização linear, do tipo de desporto, da carga na academia, da adaptação ao local do treinamento e do treinador.</a:t>
            </a:r>
          </a:p>
          <a:p>
            <a:r>
              <a:rPr lang="pt-BR" dirty="0"/>
              <a:t> </a:t>
            </a:r>
          </a:p>
          <a:p>
            <a:r>
              <a:rPr lang="pt-BR" dirty="0"/>
              <a:t>As afirmativas são respectivamente:</a:t>
            </a:r>
          </a:p>
          <a:p>
            <a:pPr algn="just"/>
            <a:r>
              <a:rPr lang="pt-BR" dirty="0"/>
              <a:t> </a:t>
            </a:r>
          </a:p>
          <a:p>
            <a:pPr marL="342900" indent="-342900">
              <a:lnSpc>
                <a:spcPct val="150000"/>
              </a:lnSpc>
              <a:buAutoNum type="alphaLcPeriod"/>
            </a:pPr>
            <a:r>
              <a:rPr lang="pt-BR" dirty="0" smtClean="0"/>
              <a:t>V F V               b.  </a:t>
            </a:r>
            <a:r>
              <a:rPr lang="pt-BR" dirty="0" smtClean="0"/>
              <a:t>V </a:t>
            </a:r>
            <a:r>
              <a:rPr lang="pt-BR" dirty="0" err="1" smtClean="0"/>
              <a:t>V</a:t>
            </a:r>
            <a:r>
              <a:rPr lang="pt-BR" dirty="0" smtClean="0"/>
              <a:t> </a:t>
            </a:r>
            <a:r>
              <a:rPr lang="pt-BR" dirty="0" err="1" smtClean="0"/>
              <a:t>V</a:t>
            </a:r>
            <a:r>
              <a:rPr lang="pt-BR" dirty="0" smtClean="0"/>
              <a:t>               </a:t>
            </a:r>
            <a:r>
              <a:rPr lang="pt-BR" dirty="0" smtClean="0"/>
              <a:t>c. </a:t>
            </a:r>
            <a:r>
              <a:rPr lang="pt-BR" dirty="0" smtClean="0"/>
              <a:t>F </a:t>
            </a:r>
            <a:r>
              <a:rPr lang="pt-BR" dirty="0" err="1" smtClean="0"/>
              <a:t>F</a:t>
            </a:r>
            <a:r>
              <a:rPr lang="pt-BR" dirty="0" smtClean="0"/>
              <a:t> </a:t>
            </a:r>
            <a:r>
              <a:rPr lang="pt-BR" dirty="0" err="1" smtClean="0"/>
              <a:t>F</a:t>
            </a:r>
            <a:r>
              <a:rPr lang="pt-BR" dirty="0" smtClean="0"/>
              <a:t>               </a:t>
            </a:r>
            <a:r>
              <a:rPr lang="pt-BR" dirty="0" smtClean="0"/>
              <a:t>d. F V F               e. V </a:t>
            </a:r>
            <a:r>
              <a:rPr lang="pt-BR" dirty="0" err="1" smtClean="0"/>
              <a:t>V</a:t>
            </a:r>
            <a:r>
              <a:rPr lang="pt-BR" dirty="0" smtClean="0"/>
              <a:t> F</a:t>
            </a:r>
          </a:p>
          <a:p>
            <a:pPr>
              <a:lnSpc>
                <a:spcPct val="150000"/>
              </a:lnSpc>
            </a:pPr>
            <a:r>
              <a:rPr lang="pt-BR" dirty="0" smtClean="0"/>
              <a:t>								</a:t>
            </a:r>
            <a:endParaRPr lang="pt-BR" dirty="0"/>
          </a:p>
        </p:txBody>
      </p:sp>
      <p:pic>
        <p:nvPicPr>
          <p:cNvPr id="3074" name="Picture 2" descr="C:\Users\TEMP\Desktop\Sinal-De-Visto-84435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9218" y="4337833"/>
            <a:ext cx="1276350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:\Users\TEMP\Desktop\CHAVES.gif"/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7391" y="2429872"/>
            <a:ext cx="1709240" cy="2389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10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1562</TotalTime>
  <Words>172</Words>
  <Application>Microsoft Office PowerPoint</Application>
  <PresentationFormat>Personalizar</PresentationFormat>
  <Paragraphs>61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MKT06</dc:creator>
  <cp:lastModifiedBy>Fagner Barros</cp:lastModifiedBy>
  <cp:revision>138</cp:revision>
  <dcterms:created xsi:type="dcterms:W3CDTF">2020-03-20T17:41:12Z</dcterms:created>
  <dcterms:modified xsi:type="dcterms:W3CDTF">2021-11-18T05:39:14Z</dcterms:modified>
</cp:coreProperties>
</file>

<file path=docProps/thumbnail.jpeg>
</file>